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97" r:id="rId4"/>
    <p:sldId id="298" r:id="rId5"/>
    <p:sldId id="308" r:id="rId6"/>
    <p:sldId id="309" r:id="rId7"/>
    <p:sldId id="299" r:id="rId8"/>
    <p:sldId id="260" r:id="rId9"/>
    <p:sldId id="264" r:id="rId10"/>
    <p:sldId id="305" r:id="rId11"/>
    <p:sldId id="261" r:id="rId12"/>
    <p:sldId id="300" r:id="rId13"/>
    <p:sldId id="301" r:id="rId14"/>
    <p:sldId id="302" r:id="rId15"/>
    <p:sldId id="303" r:id="rId16"/>
    <p:sldId id="30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0" autoAdjust="0"/>
    <p:restoredTop sz="94660"/>
  </p:normalViewPr>
  <p:slideViewPr>
    <p:cSldViewPr snapToGrid="0">
      <p:cViewPr varScale="1">
        <p:scale>
          <a:sx n="112" d="100"/>
          <a:sy n="112" d="100"/>
        </p:scale>
        <p:origin x="1188" y="78"/>
      </p:cViewPr>
      <p:guideLst/>
    </p:cSldViewPr>
  </p:slideViewPr>
  <p:notesTextViewPr>
    <p:cViewPr>
      <p:scale>
        <a:sx n="1" d="1"/>
        <a:sy n="1" d="1"/>
      </p:scale>
      <p:origin x="0" y="0"/>
    </p:cViewPr>
  </p:notesTextViewPr>
  <p:sorterViewPr>
    <p:cViewPr>
      <p:scale>
        <a:sx n="81" d="100"/>
        <a:sy n="81" d="100"/>
      </p:scale>
      <p:origin x="0" y="-3234"/>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5/6/2016</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7AA4382-6367-4E41-8E88-BDB39894348E}" type="slidenum">
              <a:rPr lang="en-US" smtClean="0"/>
              <a:t>‹#›</a:t>
            </a:fld>
            <a:endParaRPr lang="en-US"/>
          </a:p>
        </p:txBody>
      </p:sp>
    </p:spTree>
    <p:extLst>
      <p:ext uri="{BB962C8B-B14F-4D97-AF65-F5344CB8AC3E}">
        <p14:creationId xmlns:p14="http://schemas.microsoft.com/office/powerpoint/2010/main" val="23373234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5/6/2016</a:t>
            </a:r>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86CA32-88C6-4EF0-995E-790F03A36D3F}" type="slidenum">
              <a:rPr lang="en-US" smtClean="0"/>
              <a:t>‹#›</a:t>
            </a:fld>
            <a:endParaRPr lang="en-US"/>
          </a:p>
        </p:txBody>
      </p:sp>
    </p:spTree>
    <p:extLst>
      <p:ext uri="{BB962C8B-B14F-4D97-AF65-F5344CB8AC3E}">
        <p14:creationId xmlns:p14="http://schemas.microsoft.com/office/powerpoint/2010/main" val="304780225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7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119501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336363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anose="020B0502040204020203" pitchFamily="34" charset="0"/>
                <a:ea typeface="Roboto Light"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4067" y="1990724"/>
            <a:ext cx="8585199" cy="4676775"/>
          </a:xfrm>
        </p:spPr>
        <p:txBody>
          <a:bodyPr/>
          <a:lstStyle>
            <a:lvl1pPr>
              <a:spcAft>
                <a:spcPts val="1200"/>
              </a:spcAft>
              <a:defRPr sz="2400">
                <a:latin typeface="+mj-lt"/>
              </a:defRPr>
            </a:lvl1pPr>
            <a:lvl2pPr>
              <a:spcAft>
                <a:spcPts val="1200"/>
              </a:spcAft>
              <a:defRPr sz="2200">
                <a:latin typeface="+mj-lt"/>
              </a:defRPr>
            </a:lvl2pPr>
            <a:lvl3pPr marL="1143000" indent="-228600">
              <a:spcAft>
                <a:spcPts val="1200"/>
              </a:spcAft>
              <a:buClr>
                <a:srgbClr val="AB192D"/>
              </a:buClr>
              <a:buFont typeface="Roboto" pitchFamily="2" charset="0"/>
              <a:buChar char="›"/>
              <a:defRPr sz="2000">
                <a:latin typeface="+mj-lt"/>
              </a:defRPr>
            </a:lvl3pPr>
            <a:lvl4pPr>
              <a:spcAft>
                <a:spcPts val="1200"/>
              </a:spcAft>
              <a:defRPr sz="1600">
                <a:latin typeface="+mj-lt"/>
              </a:defRPr>
            </a:lvl4pPr>
            <a:lvl5pPr>
              <a:spcAft>
                <a:spcPts val="1200"/>
              </a:spcAft>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ight Triangle 7"/>
          <p:cNvSpPr/>
          <p:nvPr userDrawn="1"/>
        </p:nvSpPr>
        <p:spPr>
          <a:xfrm>
            <a:off x="0" y="6451256"/>
            <a:ext cx="741405" cy="432486"/>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33064" y="6575965"/>
            <a:ext cx="630195" cy="307777"/>
          </a:xfrm>
          <a:prstGeom prst="rect">
            <a:avLst/>
          </a:prstGeom>
          <a:noFill/>
        </p:spPr>
        <p:txBody>
          <a:bodyPr wrap="square" rtlCol="0">
            <a:spAutoFit/>
          </a:bodyPr>
          <a:lstStyle/>
          <a:p>
            <a:pPr algn="ctr"/>
            <a:fld id="{5E569373-CED9-433D-8754-2C9C99F26DEF}" type="slidenum">
              <a:rPr lang="en-US" sz="1400" smtClean="0">
                <a:solidFill>
                  <a:schemeClr val="bg1"/>
                </a:solidFill>
              </a:rPr>
              <a:pPr algn="ctr"/>
              <a:t>‹#›</a:t>
            </a:fld>
            <a:endParaRPr lang="en-US" sz="1400" dirty="0">
              <a:solidFill>
                <a:schemeClr val="bg1"/>
              </a:solidFill>
            </a:endParaRPr>
          </a:p>
        </p:txBody>
      </p:sp>
    </p:spTree>
    <p:extLst>
      <p:ext uri="{BB962C8B-B14F-4D97-AF65-F5344CB8AC3E}">
        <p14:creationId xmlns:p14="http://schemas.microsoft.com/office/powerpoint/2010/main" val="329931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204673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314022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278522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399383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272192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126593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E85E6A3-2379-48ED-A219-56DAE6C0CCEC}" type="slidenum">
              <a:rPr lang="en-US" smtClean="0"/>
              <a:t>‹#›</a:t>
            </a:fld>
            <a:endParaRPr lang="en-US"/>
          </a:p>
        </p:txBody>
      </p:sp>
    </p:spTree>
    <p:extLst>
      <p:ext uri="{BB962C8B-B14F-4D97-AF65-F5344CB8AC3E}">
        <p14:creationId xmlns:p14="http://schemas.microsoft.com/office/powerpoint/2010/main" val="199684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2532" y="110066"/>
            <a:ext cx="7306735" cy="113453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4067" y="1990724"/>
            <a:ext cx="8585199" cy="4676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4266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600" kern="1200">
          <a:solidFill>
            <a:schemeClr val="bg1"/>
          </a:solidFill>
          <a:latin typeface="Roboto Light" pitchFamily="2" charset="0"/>
          <a:ea typeface="Roboto Light" pitchFamily="2" charset="0"/>
          <a:cs typeface="+mj-cs"/>
        </a:defRPr>
      </a:lvl1pPr>
    </p:titleStyle>
    <p:bodyStyle>
      <a:lvl1pPr marL="228600" indent="-228600" algn="l" defTabSz="914400" rtl="0" eaLnBrk="1" latinLnBrk="0" hangingPunct="1">
        <a:lnSpc>
          <a:spcPct val="90000"/>
        </a:lnSpc>
        <a:spcBef>
          <a:spcPts val="0"/>
        </a:spcBef>
        <a:spcAft>
          <a:spcPts val="600"/>
        </a:spcAft>
        <a:buClr>
          <a:srgbClr val="AB192D"/>
        </a:buClr>
        <a:buFont typeface="Arial" panose="020B0604020202020204" pitchFamily="34" charset="0"/>
        <a:buChar char="•"/>
        <a:defRPr sz="2000" kern="1200">
          <a:solidFill>
            <a:schemeClr val="tx1">
              <a:lumMod val="75000"/>
              <a:lumOff val="25000"/>
            </a:schemeClr>
          </a:solidFill>
          <a:latin typeface="Roboto Light" pitchFamily="2" charset="0"/>
          <a:ea typeface="Roboto Light" pitchFamily="2" charset="0"/>
          <a:cs typeface="+mn-cs"/>
        </a:defRPr>
      </a:lvl1pPr>
      <a:lvl2pPr marL="685800" indent="-228600" algn="l" defTabSz="914400" rtl="0" eaLnBrk="1" latinLnBrk="0" hangingPunct="1">
        <a:lnSpc>
          <a:spcPct val="90000"/>
        </a:lnSpc>
        <a:spcBef>
          <a:spcPts val="0"/>
        </a:spcBef>
        <a:spcAft>
          <a:spcPts val="600"/>
        </a:spcAft>
        <a:buFont typeface="Roboto Light" pitchFamily="2" charset="0"/>
        <a:buChar char="−"/>
        <a:defRPr sz="2000" kern="1200">
          <a:solidFill>
            <a:schemeClr val="tx1">
              <a:lumMod val="75000"/>
              <a:lumOff val="25000"/>
            </a:schemeClr>
          </a:solidFill>
          <a:latin typeface="Roboto Light" pitchFamily="2" charset="0"/>
          <a:ea typeface="Roboto Light" pitchFamily="2" charset="0"/>
          <a:cs typeface="+mn-cs"/>
        </a:defRPr>
      </a:lvl2pPr>
      <a:lvl3pPr marL="1143000" indent="-228600" algn="l" defTabSz="914400" rtl="0" eaLnBrk="1" latinLnBrk="0" hangingPunct="1">
        <a:lnSpc>
          <a:spcPct val="90000"/>
        </a:lnSpc>
        <a:spcBef>
          <a:spcPts val="0"/>
        </a:spcBef>
        <a:spcAft>
          <a:spcPts val="600"/>
        </a:spcAft>
        <a:buFont typeface="Roboto Light" pitchFamily="2" charset="0"/>
        <a:buChar char="−"/>
        <a:defRPr sz="2000" kern="1200">
          <a:solidFill>
            <a:schemeClr val="tx1">
              <a:lumMod val="75000"/>
              <a:lumOff val="25000"/>
            </a:schemeClr>
          </a:solidFill>
          <a:latin typeface="Roboto Light" pitchFamily="2" charset="0"/>
          <a:ea typeface="Roboto Light" pitchFamily="2" charset="0"/>
          <a:cs typeface="+mn-cs"/>
        </a:defRPr>
      </a:lvl3pPr>
      <a:lvl4pPr marL="1600200" indent="-228600" algn="l" defTabSz="914400" rtl="0" eaLnBrk="1" latinLnBrk="0" hangingPunct="1">
        <a:lnSpc>
          <a:spcPct val="90000"/>
        </a:lnSpc>
        <a:spcBef>
          <a:spcPts val="0"/>
        </a:spcBef>
        <a:spcAft>
          <a:spcPts val="600"/>
        </a:spcAft>
        <a:buFont typeface="Roboto Light" pitchFamily="2" charset="0"/>
        <a:buChar char="−"/>
        <a:defRPr sz="2000" kern="1200">
          <a:solidFill>
            <a:schemeClr val="tx1">
              <a:lumMod val="75000"/>
              <a:lumOff val="25000"/>
            </a:schemeClr>
          </a:solidFill>
          <a:latin typeface="Roboto Light" pitchFamily="2" charset="0"/>
          <a:ea typeface="Roboto Light" pitchFamily="2" charset="0"/>
          <a:cs typeface="+mn-cs"/>
        </a:defRPr>
      </a:lvl4pPr>
      <a:lvl5pPr marL="2057400" indent="-228600" algn="l" defTabSz="914400" rtl="0" eaLnBrk="1" latinLnBrk="0" hangingPunct="1">
        <a:lnSpc>
          <a:spcPct val="90000"/>
        </a:lnSpc>
        <a:spcBef>
          <a:spcPts val="0"/>
        </a:spcBef>
        <a:spcAft>
          <a:spcPts val="600"/>
        </a:spcAft>
        <a:buFont typeface="Roboto Light" pitchFamily="2" charset="0"/>
        <a:buChar char="−"/>
        <a:defRPr sz="2000" kern="1200">
          <a:solidFill>
            <a:schemeClr val="tx1">
              <a:lumMod val="75000"/>
              <a:lumOff val="25000"/>
            </a:schemeClr>
          </a:solidFill>
          <a:latin typeface="Roboto Light" pitchFamily="2" charset="0"/>
          <a:ea typeface="Roboto Light"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4715934" y="4377266"/>
            <a:ext cx="3276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dirty="0" smtClean="0">
                <a:solidFill>
                  <a:schemeClr val="bg1"/>
                </a:solidFill>
                <a:latin typeface="Roboto Light" pitchFamily="2" charset="0"/>
              </a:rPr>
              <a:t>California Independent</a:t>
            </a:r>
            <a:r>
              <a:rPr lang="en-US" altLang="en-US" baseline="0" dirty="0" smtClean="0">
                <a:solidFill>
                  <a:schemeClr val="bg1"/>
                </a:solidFill>
                <a:latin typeface="Roboto Light" pitchFamily="2" charset="0"/>
              </a:rPr>
              <a:t> Schools Benefit Trust</a:t>
            </a:r>
            <a:br>
              <a:rPr lang="en-US" altLang="en-US" baseline="0" dirty="0" smtClean="0">
                <a:solidFill>
                  <a:schemeClr val="bg1"/>
                </a:solidFill>
                <a:latin typeface="Roboto Light" pitchFamily="2" charset="0"/>
              </a:rPr>
            </a:br>
            <a:r>
              <a:rPr lang="en-US" altLang="en-US" sz="1800" dirty="0" smtClean="0">
                <a:solidFill>
                  <a:schemeClr val="bg1"/>
                </a:solidFill>
                <a:latin typeface="Roboto Black" pitchFamily="2" charset="0"/>
              </a:rPr>
              <a:t>Executive Discussion</a:t>
            </a:r>
            <a:endParaRPr lang="en-US" altLang="en-US" sz="1800" dirty="0">
              <a:solidFill>
                <a:schemeClr val="bg1"/>
              </a:solidFill>
              <a:latin typeface="Roboto Black" pitchFamily="2" charset="0"/>
              <a:ea typeface="Roboto Black" pitchFamily="2" charset="0"/>
            </a:endParaRPr>
          </a:p>
        </p:txBody>
      </p:sp>
      <p:sp>
        <p:nvSpPr>
          <p:cNvPr id="5" name="Subtitle 2"/>
          <p:cNvSpPr txBox="1">
            <a:spLocks/>
          </p:cNvSpPr>
          <p:nvPr/>
        </p:nvSpPr>
        <p:spPr>
          <a:xfrm>
            <a:off x="4715934" y="4174066"/>
            <a:ext cx="2057400" cy="4794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1200" dirty="0" smtClean="0">
                <a:solidFill>
                  <a:schemeClr val="bg1"/>
                </a:solidFill>
                <a:latin typeface="Roboto Black"/>
                <a:cs typeface="Roboto Black"/>
              </a:rPr>
              <a:t>MAY 24, 2016</a:t>
            </a:r>
            <a:endParaRPr lang="en-US" sz="1200" dirty="0">
              <a:solidFill>
                <a:schemeClr val="bg1"/>
              </a:solidFill>
              <a:latin typeface="Roboto Black"/>
              <a:cs typeface="Roboto Black"/>
            </a:endParaRPr>
          </a:p>
        </p:txBody>
      </p:sp>
    </p:spTree>
    <p:extLst>
      <p:ext uri="{BB962C8B-B14F-4D97-AF65-F5344CB8AC3E}">
        <p14:creationId xmlns:p14="http://schemas.microsoft.com/office/powerpoint/2010/main" val="172250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Plan Highlights	</a:t>
            </a:r>
            <a:endParaRPr lang="en-US" dirty="0"/>
          </a:p>
        </p:txBody>
      </p:sp>
      <p:sp>
        <p:nvSpPr>
          <p:cNvPr id="3" name="Content Placeholder 2"/>
          <p:cNvSpPr>
            <a:spLocks noGrp="1"/>
          </p:cNvSpPr>
          <p:nvPr>
            <p:ph idx="1"/>
          </p:nvPr>
        </p:nvSpPr>
        <p:spPr/>
        <p:txBody>
          <a:bodyPr/>
          <a:lstStyle/>
          <a:p>
            <a:r>
              <a:rPr lang="en-US" dirty="0" smtClean="0"/>
              <a:t>9 Anthem FULL network medical plans (4 HMO, 3 PPO, 2 HSA)</a:t>
            </a:r>
          </a:p>
          <a:p>
            <a:r>
              <a:rPr lang="en-US" dirty="0" smtClean="0"/>
              <a:t>6 Guardian Dental plans (2 DHMO and 4 PPO)</a:t>
            </a:r>
          </a:p>
          <a:p>
            <a:r>
              <a:rPr lang="en-US" dirty="0" smtClean="0"/>
              <a:t>3 Vision option (2 VSP and 1 Davis)</a:t>
            </a:r>
          </a:p>
          <a:p>
            <a:r>
              <a:rPr lang="en-US" dirty="0" smtClean="0"/>
              <a:t>Group Life and Disability</a:t>
            </a:r>
          </a:p>
          <a:p>
            <a:r>
              <a:rPr lang="en-US" dirty="0" smtClean="0"/>
              <a:t>Voluntary Life</a:t>
            </a:r>
          </a:p>
          <a:p>
            <a:r>
              <a:rPr lang="en-US" dirty="0" smtClean="0"/>
              <a:t>All 4 tier composite rates</a:t>
            </a:r>
          </a:p>
          <a:p>
            <a:r>
              <a:rPr lang="en-US" dirty="0" smtClean="0"/>
              <a:t>Cobra, FSA, and absence management available for fee</a:t>
            </a:r>
          </a:p>
          <a:p>
            <a:r>
              <a:rPr lang="en-US" dirty="0" smtClean="0"/>
              <a:t>Anthem has 7 rating categories to account for risk</a:t>
            </a:r>
          </a:p>
        </p:txBody>
      </p:sp>
    </p:spTree>
    <p:extLst>
      <p:ext uri="{BB962C8B-B14F-4D97-AF65-F5344CB8AC3E}">
        <p14:creationId xmlns:p14="http://schemas.microsoft.com/office/powerpoint/2010/main" val="166119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p:txBody>
          <a:bodyPr/>
          <a:lstStyle/>
          <a:p>
            <a:pPr marL="0" indent="0">
              <a:buNone/>
            </a:pPr>
            <a:r>
              <a:rPr lang="en-US" dirty="0" smtClean="0"/>
              <a:t>From lunch on January 1, 2016 to May 2016:</a:t>
            </a:r>
            <a:endParaRPr lang="en-US" dirty="0"/>
          </a:p>
          <a:p>
            <a:r>
              <a:rPr lang="en-US" dirty="0" smtClean="0"/>
              <a:t>Four schools enrolled, 175 members</a:t>
            </a:r>
            <a:endParaRPr lang="en-US" dirty="0" smtClean="0">
              <a:solidFill>
                <a:srgbClr val="92D050"/>
              </a:solidFill>
            </a:endParaRPr>
          </a:p>
          <a:p>
            <a:r>
              <a:rPr lang="en-US" dirty="0" smtClean="0"/>
              <a:t>70 plus schools requested initial quotes</a:t>
            </a:r>
          </a:p>
          <a:p>
            <a:r>
              <a:rPr lang="en-US" dirty="0" smtClean="0"/>
              <a:t>75 percent of member schools renew in October – January 1</a:t>
            </a:r>
            <a:r>
              <a:rPr lang="en-US" baseline="30000" dirty="0" smtClean="0"/>
              <a:t>st</a:t>
            </a:r>
            <a:r>
              <a:rPr lang="en-US" dirty="0" smtClean="0"/>
              <a:t> </a:t>
            </a:r>
          </a:p>
          <a:p>
            <a:r>
              <a:rPr lang="en-US" dirty="0" smtClean="0"/>
              <a:t>Goal: reach 15 schools enrolled by January 1, 2017</a:t>
            </a:r>
          </a:p>
          <a:p>
            <a:r>
              <a:rPr lang="en-US" dirty="0" smtClean="0"/>
              <a:t>Still working to get Kaiser to join the Trust</a:t>
            </a:r>
          </a:p>
          <a:p>
            <a:r>
              <a:rPr lang="en-US" dirty="0" smtClean="0"/>
              <a:t>Renewal with Anthem due September 1, 2016</a:t>
            </a:r>
          </a:p>
          <a:p>
            <a:endParaRPr lang="en-US" dirty="0"/>
          </a:p>
        </p:txBody>
      </p:sp>
    </p:spTree>
    <p:extLst>
      <p:ext uri="{BB962C8B-B14F-4D97-AF65-F5344CB8AC3E}">
        <p14:creationId xmlns:p14="http://schemas.microsoft.com/office/powerpoint/2010/main" val="225445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Ownership</a:t>
            </a:r>
            <a:endParaRPr lang="en-US" dirty="0"/>
          </a:p>
        </p:txBody>
      </p:sp>
      <p:sp>
        <p:nvSpPr>
          <p:cNvPr id="3" name="Content Placeholder 2"/>
          <p:cNvSpPr>
            <a:spLocks noGrp="1"/>
          </p:cNvSpPr>
          <p:nvPr>
            <p:ph idx="1"/>
          </p:nvPr>
        </p:nvSpPr>
        <p:spPr/>
        <p:txBody>
          <a:bodyPr>
            <a:normAutofit lnSpcReduction="10000"/>
          </a:bodyPr>
          <a:lstStyle/>
          <a:p>
            <a:r>
              <a:rPr lang="en-US" dirty="0" smtClean="0"/>
              <a:t>Trust will only be viable if member schools get on board.</a:t>
            </a:r>
          </a:p>
          <a:p>
            <a:r>
              <a:rPr lang="en-US" dirty="0" smtClean="0"/>
              <a:t>Realistic window is through 2017 plan year.</a:t>
            </a:r>
          </a:p>
          <a:p>
            <a:r>
              <a:rPr lang="en-US" dirty="0" smtClean="0"/>
              <a:t>Power in numbers, both in terms of head count and schools.</a:t>
            </a:r>
          </a:p>
          <a:p>
            <a:r>
              <a:rPr lang="en-US" dirty="0" smtClean="0"/>
              <a:t>15 schools give Trust a great start, 30-40 schools create long term stability.</a:t>
            </a:r>
          </a:p>
          <a:p>
            <a:r>
              <a:rPr lang="en-US" dirty="0" smtClean="0"/>
              <a:t>This must be viewed as a 3-5 year commitment, not as annual rate shopping.  Look at the time saved by HR if not marketing, changing plans, dealing with employee provider issues, prepping material for open </a:t>
            </a:r>
            <a:r>
              <a:rPr lang="en-US" dirty="0" err="1" smtClean="0"/>
              <a:t>nerollment</a:t>
            </a:r>
            <a:r>
              <a:rPr lang="en-US" dirty="0" smtClean="0"/>
              <a:t>, etc.</a:t>
            </a:r>
          </a:p>
          <a:p>
            <a:r>
              <a:rPr lang="en-US" dirty="0" smtClean="0"/>
              <a:t>Commitment is essential for all members, without it Trust can fall victim to a Death Spiral. Healthy schools cannot jump out each year.   Or we risk weakening the Trust causing a collapse.</a:t>
            </a:r>
            <a:endParaRPr lang="en-US" dirty="0"/>
          </a:p>
        </p:txBody>
      </p:sp>
    </p:spTree>
    <p:extLst>
      <p:ext uri="{BB962C8B-B14F-4D97-AF65-F5344CB8AC3E}">
        <p14:creationId xmlns:p14="http://schemas.microsoft.com/office/powerpoint/2010/main" val="3507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a:t>
            </a:r>
            <a:endParaRPr lang="en-US" dirty="0"/>
          </a:p>
        </p:txBody>
      </p:sp>
      <p:sp>
        <p:nvSpPr>
          <p:cNvPr id="3" name="Content Placeholder 2"/>
          <p:cNvSpPr>
            <a:spLocks noGrp="1"/>
          </p:cNvSpPr>
          <p:nvPr>
            <p:ph idx="1"/>
          </p:nvPr>
        </p:nvSpPr>
        <p:spPr/>
        <p:txBody>
          <a:bodyPr/>
          <a:lstStyle/>
          <a:p>
            <a:r>
              <a:rPr lang="en-US" dirty="0" smtClean="0"/>
              <a:t>Trust was initially built by Cal-</a:t>
            </a:r>
            <a:r>
              <a:rPr lang="en-US" dirty="0" err="1" smtClean="0"/>
              <a:t>Isboa</a:t>
            </a:r>
            <a:r>
              <a:rPr lang="en-US" dirty="0" smtClean="0"/>
              <a:t>/ CAIS Board members and Bolton.</a:t>
            </a:r>
          </a:p>
          <a:p>
            <a:r>
              <a:rPr lang="en-US" dirty="0" smtClean="0"/>
              <a:t>But, Trust is owned by member schools.</a:t>
            </a:r>
          </a:p>
          <a:p>
            <a:r>
              <a:rPr lang="en-US" dirty="0" smtClean="0"/>
              <a:t>These schools will dictate its future, decide on carrier, plan designs, and internal rules.</a:t>
            </a:r>
          </a:p>
          <a:p>
            <a:r>
              <a:rPr lang="en-US" dirty="0" smtClean="0"/>
              <a:t>It is YOUR Trust, you can shape the direction and focus.</a:t>
            </a:r>
          </a:p>
          <a:p>
            <a:r>
              <a:rPr lang="en-US" dirty="0" smtClean="0"/>
              <a:t>Quarterly calls, annual stake-holder meeting, updates, </a:t>
            </a:r>
            <a:r>
              <a:rPr lang="en-US" dirty="0" err="1" smtClean="0"/>
              <a:t>etc</a:t>
            </a:r>
            <a:endParaRPr lang="en-US" dirty="0"/>
          </a:p>
        </p:txBody>
      </p:sp>
    </p:spTree>
    <p:extLst>
      <p:ext uri="{BB962C8B-B14F-4D97-AF65-F5344CB8AC3E}">
        <p14:creationId xmlns:p14="http://schemas.microsoft.com/office/powerpoint/2010/main" val="19261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Request a quote 90 days from your desired entry date (Trust will always renew in January).</a:t>
            </a:r>
          </a:p>
          <a:p>
            <a:r>
              <a:rPr lang="en-US" dirty="0" smtClean="0"/>
              <a:t>Bolton has consultants in Southern and Northern California who can walk you through the details and compare to current plans.</a:t>
            </a:r>
          </a:p>
          <a:p>
            <a:r>
              <a:rPr lang="en-US" dirty="0" smtClean="0"/>
              <a:t>New rates will be released in September 2016.</a:t>
            </a:r>
          </a:p>
          <a:p>
            <a:r>
              <a:rPr lang="en-US" dirty="0"/>
              <a:t>Ideally you enter in January 2017.</a:t>
            </a:r>
          </a:p>
          <a:p>
            <a:r>
              <a:rPr lang="en-US" dirty="0" smtClean="0"/>
              <a:t>You can bundle the dental, life, disability, and vision with the Trust or continue to purchase those independently.</a:t>
            </a:r>
          </a:p>
          <a:p>
            <a:endParaRPr lang="en-US" dirty="0"/>
          </a:p>
        </p:txBody>
      </p:sp>
    </p:spTree>
    <p:extLst>
      <p:ext uri="{BB962C8B-B14F-4D97-AF65-F5344CB8AC3E}">
        <p14:creationId xmlns:p14="http://schemas.microsoft.com/office/powerpoint/2010/main" val="300973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Questions</a:t>
            </a:r>
            <a:endParaRPr lang="en-US" dirty="0"/>
          </a:p>
        </p:txBody>
      </p:sp>
      <p:sp>
        <p:nvSpPr>
          <p:cNvPr id="3" name="Content Placeholder 2"/>
          <p:cNvSpPr>
            <a:spLocks noGrp="1"/>
          </p:cNvSpPr>
          <p:nvPr>
            <p:ph idx="1"/>
          </p:nvPr>
        </p:nvSpPr>
        <p:spPr/>
        <p:txBody>
          <a:bodyPr/>
          <a:lstStyle/>
          <a:p>
            <a:r>
              <a:rPr lang="en-US" dirty="0" smtClean="0"/>
              <a:t>You are:</a:t>
            </a:r>
          </a:p>
          <a:p>
            <a:pPr marL="457200" lvl="1" indent="0">
              <a:buNone/>
            </a:pPr>
            <a:r>
              <a:rPr lang="en-US" dirty="0" smtClean="0"/>
              <a:t>A. Strongly considering joining the Trust</a:t>
            </a:r>
          </a:p>
          <a:p>
            <a:pPr marL="457200" lvl="1" indent="0">
              <a:buNone/>
            </a:pPr>
            <a:r>
              <a:rPr lang="en-US" dirty="0" smtClean="0"/>
              <a:t>B. Only gathering information</a:t>
            </a:r>
          </a:p>
          <a:p>
            <a:pPr marL="457200" lvl="1" indent="0">
              <a:buNone/>
            </a:pPr>
            <a:r>
              <a:rPr lang="en-US" dirty="0" smtClean="0"/>
              <a:t>C. Not likely to join</a:t>
            </a:r>
          </a:p>
          <a:p>
            <a:r>
              <a:rPr lang="en-US" dirty="0" smtClean="0"/>
              <a:t>If you are strongly considering joining, you would join?</a:t>
            </a:r>
          </a:p>
          <a:p>
            <a:pPr marL="457200" lvl="1" indent="0">
              <a:buNone/>
            </a:pPr>
            <a:r>
              <a:rPr lang="en-US" dirty="0" smtClean="0"/>
              <a:t>A. at your next renewal</a:t>
            </a:r>
          </a:p>
          <a:p>
            <a:pPr marL="457200" lvl="1" indent="0">
              <a:buNone/>
            </a:pPr>
            <a:r>
              <a:rPr lang="en-US" dirty="0" smtClean="0"/>
              <a:t>B. In January 2017</a:t>
            </a:r>
          </a:p>
          <a:p>
            <a:pPr marL="457200" lvl="1" indent="0">
              <a:buNone/>
            </a:pPr>
            <a:r>
              <a:rPr lang="en-US" dirty="0" smtClean="0"/>
              <a:t>C. In January 2018</a:t>
            </a:r>
          </a:p>
          <a:p>
            <a:pPr marL="457200" lvl="1" indent="0">
              <a:buNone/>
            </a:pPr>
            <a:r>
              <a:rPr lang="en-US" dirty="0" smtClean="0"/>
              <a:t>D. Does not apply as we are not likely to join</a:t>
            </a:r>
            <a:endParaRPr lang="en-US" dirty="0"/>
          </a:p>
        </p:txBody>
      </p:sp>
    </p:spTree>
    <p:extLst>
      <p:ext uri="{BB962C8B-B14F-4D97-AF65-F5344CB8AC3E}">
        <p14:creationId xmlns:p14="http://schemas.microsoft.com/office/powerpoint/2010/main" val="154205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continued</a:t>
            </a:r>
            <a:endParaRPr lang="en-US" dirty="0"/>
          </a:p>
        </p:txBody>
      </p:sp>
      <p:sp>
        <p:nvSpPr>
          <p:cNvPr id="3" name="Content Placeholder 2"/>
          <p:cNvSpPr>
            <a:spLocks noGrp="1"/>
          </p:cNvSpPr>
          <p:nvPr>
            <p:ph idx="1"/>
          </p:nvPr>
        </p:nvSpPr>
        <p:spPr/>
        <p:txBody>
          <a:bodyPr/>
          <a:lstStyle/>
          <a:p>
            <a:r>
              <a:rPr lang="en-US" dirty="0" smtClean="0"/>
              <a:t>We may not join because (pick all that apply)?</a:t>
            </a:r>
          </a:p>
          <a:p>
            <a:pPr marL="457200" lvl="1" indent="0">
              <a:buNone/>
            </a:pPr>
            <a:r>
              <a:rPr lang="en-US" dirty="0" smtClean="0"/>
              <a:t>A. We do not want the January renewal date.</a:t>
            </a:r>
          </a:p>
          <a:p>
            <a:pPr marL="457200" lvl="1" indent="0">
              <a:buNone/>
            </a:pPr>
            <a:r>
              <a:rPr lang="en-US" dirty="0" smtClean="0"/>
              <a:t>B. We do not want to leave our current Broker.</a:t>
            </a:r>
          </a:p>
          <a:p>
            <a:pPr marL="457200" lvl="1" indent="0">
              <a:buNone/>
            </a:pPr>
            <a:r>
              <a:rPr lang="en-US" dirty="0" smtClean="0"/>
              <a:t>C. We are afraid the Trust will not survive long term.</a:t>
            </a:r>
          </a:p>
          <a:p>
            <a:pPr marL="457200" lvl="1" indent="0">
              <a:buNone/>
            </a:pPr>
            <a:r>
              <a:rPr lang="en-US" dirty="0" smtClean="0"/>
              <a:t>D. We are too busy to look at another option.</a:t>
            </a:r>
            <a:endParaRPr lang="en-US" dirty="0"/>
          </a:p>
        </p:txBody>
      </p:sp>
    </p:spTree>
    <p:extLst>
      <p:ext uri="{BB962C8B-B14F-4D97-AF65-F5344CB8AC3E}">
        <p14:creationId xmlns:p14="http://schemas.microsoft.com/office/powerpoint/2010/main" val="256605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Welcome and </a:t>
            </a:r>
            <a:r>
              <a:rPr lang="en-US" dirty="0" smtClean="0"/>
              <a:t>Introductions</a:t>
            </a:r>
          </a:p>
          <a:p>
            <a:r>
              <a:rPr lang="en-US" dirty="0"/>
              <a:t>Outcomes we are looking </a:t>
            </a:r>
            <a:r>
              <a:rPr lang="en-US" dirty="0" smtClean="0"/>
              <a:t>for</a:t>
            </a:r>
            <a:endParaRPr lang="en-US" dirty="0"/>
          </a:p>
          <a:p>
            <a:r>
              <a:rPr lang="en-US" dirty="0" smtClean="0"/>
              <a:t>Initial polling</a:t>
            </a:r>
          </a:p>
          <a:p>
            <a:r>
              <a:rPr lang="en-US" dirty="0" smtClean="0"/>
              <a:t>How did we get here?</a:t>
            </a:r>
          </a:p>
          <a:p>
            <a:r>
              <a:rPr lang="en-US" dirty="0" smtClean="0"/>
              <a:t>Goals of the Trust</a:t>
            </a:r>
          </a:p>
          <a:p>
            <a:r>
              <a:rPr lang="en-US" dirty="0" smtClean="0"/>
              <a:t>Taking ownership of the Trust, long term commitment</a:t>
            </a:r>
          </a:p>
          <a:p>
            <a:r>
              <a:rPr lang="en-US" dirty="0" smtClean="0"/>
              <a:t>Next Steps</a:t>
            </a:r>
          </a:p>
          <a:p>
            <a:r>
              <a:rPr lang="en-US" dirty="0" smtClean="0"/>
              <a:t>Questions???? </a:t>
            </a:r>
            <a:endParaRPr lang="en-US" dirty="0"/>
          </a:p>
        </p:txBody>
      </p:sp>
    </p:spTree>
    <p:extLst>
      <p:ext uri="{BB962C8B-B14F-4D97-AF65-F5344CB8AC3E}">
        <p14:creationId xmlns:p14="http://schemas.microsoft.com/office/powerpoint/2010/main" val="135463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a:t>
            </a:r>
            <a:endParaRPr lang="en-US" dirty="0"/>
          </a:p>
        </p:txBody>
      </p:sp>
      <p:sp>
        <p:nvSpPr>
          <p:cNvPr id="3" name="Content Placeholder 2"/>
          <p:cNvSpPr>
            <a:spLocks noGrp="1"/>
          </p:cNvSpPr>
          <p:nvPr>
            <p:ph idx="1"/>
          </p:nvPr>
        </p:nvSpPr>
        <p:spPr/>
        <p:txBody>
          <a:bodyPr/>
          <a:lstStyle/>
          <a:p>
            <a:r>
              <a:rPr lang="en-US" dirty="0" smtClean="0"/>
              <a:t>How to answer the polling questions?</a:t>
            </a:r>
          </a:p>
          <a:p>
            <a:r>
              <a:rPr lang="en-US" dirty="0" smtClean="0"/>
              <a:t>Initial questions:</a:t>
            </a:r>
          </a:p>
          <a:p>
            <a:pPr marL="457200" lvl="1" indent="0">
              <a:buNone/>
            </a:pPr>
            <a:r>
              <a:rPr lang="en-US" b="1" dirty="0" smtClean="0"/>
              <a:t>Who is the most Senior person from your school on call?</a:t>
            </a:r>
          </a:p>
          <a:p>
            <a:pPr marL="457200" lvl="1" indent="0">
              <a:buNone/>
            </a:pPr>
            <a:r>
              <a:rPr lang="en-US" dirty="0" smtClean="0"/>
              <a:t>	A. Head of School          B. Business Manager    C.  HR</a:t>
            </a:r>
          </a:p>
          <a:p>
            <a:pPr marL="457200" lvl="1" indent="0">
              <a:buNone/>
            </a:pPr>
            <a:r>
              <a:rPr lang="en-US" b="1" dirty="0" smtClean="0"/>
              <a:t>Where is your school located?</a:t>
            </a:r>
          </a:p>
          <a:p>
            <a:pPr marL="457200" lvl="1" indent="0">
              <a:buNone/>
            </a:pPr>
            <a:r>
              <a:rPr lang="en-US" dirty="0"/>
              <a:t>	</a:t>
            </a:r>
            <a:r>
              <a:rPr lang="en-US" dirty="0" smtClean="0"/>
              <a:t>A. Southern Cal	     C. Central Coast          B. Northern Cal</a:t>
            </a:r>
          </a:p>
          <a:p>
            <a:pPr marL="457200" lvl="1" indent="0">
              <a:buNone/>
            </a:pPr>
            <a:r>
              <a:rPr lang="en-US" b="1" dirty="0" smtClean="0"/>
              <a:t>What grades does your school serve (closest match)?</a:t>
            </a:r>
          </a:p>
          <a:p>
            <a:pPr marL="914400" lvl="2" indent="0">
              <a:buNone/>
            </a:pPr>
            <a:r>
              <a:rPr lang="en-US" dirty="0" smtClean="0"/>
              <a:t>A. Elementary-Jr. High     B. High School      C. Elementary – High School</a:t>
            </a:r>
          </a:p>
          <a:p>
            <a:pPr marL="457200" lvl="1" indent="0">
              <a:buNone/>
            </a:pPr>
            <a:r>
              <a:rPr lang="en-US" b="1" dirty="0" smtClean="0"/>
              <a:t>How many Full time employees do your have?</a:t>
            </a:r>
          </a:p>
          <a:p>
            <a:pPr marL="1371600" lvl="2" indent="-457200">
              <a:buAutoNum type="alphaUcPeriod"/>
            </a:pPr>
            <a:r>
              <a:rPr lang="en-US" dirty="0" smtClean="0"/>
              <a:t>under 50            B. 51-100           C. 100 plus</a:t>
            </a:r>
            <a:endParaRPr lang="en-US" dirty="0"/>
          </a:p>
        </p:txBody>
      </p:sp>
    </p:spTree>
    <p:extLst>
      <p:ext uri="{BB962C8B-B14F-4D97-AF65-F5344CB8AC3E}">
        <p14:creationId xmlns:p14="http://schemas.microsoft.com/office/powerpoint/2010/main" val="1341081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Outcomes	</a:t>
            </a:r>
            <a:endParaRPr lang="en-US" dirty="0"/>
          </a:p>
        </p:txBody>
      </p:sp>
      <p:sp>
        <p:nvSpPr>
          <p:cNvPr id="3" name="Content Placeholder 2"/>
          <p:cNvSpPr>
            <a:spLocks noGrp="1"/>
          </p:cNvSpPr>
          <p:nvPr>
            <p:ph idx="1"/>
          </p:nvPr>
        </p:nvSpPr>
        <p:spPr/>
        <p:txBody>
          <a:bodyPr/>
          <a:lstStyle/>
          <a:p>
            <a:r>
              <a:rPr lang="en-US" dirty="0" smtClean="0"/>
              <a:t>Achieve a better understanding of the Trust</a:t>
            </a:r>
          </a:p>
          <a:p>
            <a:pPr lvl="1"/>
            <a:r>
              <a:rPr lang="en-US" dirty="0" smtClean="0"/>
              <a:t>How the Trust </a:t>
            </a:r>
            <a:r>
              <a:rPr lang="en-US" dirty="0" smtClean="0"/>
              <a:t>works for 30,000 feet</a:t>
            </a:r>
            <a:endParaRPr lang="en-US" dirty="0" smtClean="0"/>
          </a:p>
          <a:p>
            <a:pPr lvl="1"/>
            <a:r>
              <a:rPr lang="en-US" dirty="0" smtClean="0"/>
              <a:t>Why the Trust can be beneficial for your </a:t>
            </a:r>
            <a:r>
              <a:rPr lang="en-US" dirty="0" smtClean="0"/>
              <a:t>school (Pro’s and Con’s)</a:t>
            </a:r>
            <a:endParaRPr lang="en-US" dirty="0" smtClean="0"/>
          </a:p>
          <a:p>
            <a:pPr lvl="1"/>
            <a:r>
              <a:rPr lang="en-US" dirty="0" smtClean="0"/>
              <a:t>Your role in the </a:t>
            </a:r>
            <a:r>
              <a:rPr lang="en-US" dirty="0" smtClean="0"/>
              <a:t>Trust</a:t>
            </a:r>
          </a:p>
          <a:p>
            <a:pPr lvl="1"/>
            <a:r>
              <a:rPr lang="en-US" dirty="0" smtClean="0"/>
              <a:t>Get a sense of the interest level</a:t>
            </a:r>
            <a:endParaRPr lang="en-US" dirty="0" smtClean="0"/>
          </a:p>
          <a:p>
            <a:pPr lvl="1"/>
            <a:r>
              <a:rPr lang="en-US" dirty="0" smtClean="0"/>
              <a:t>Next steps for your school</a:t>
            </a:r>
            <a:endParaRPr lang="en-US" dirty="0"/>
          </a:p>
        </p:txBody>
      </p:sp>
    </p:spTree>
    <p:extLst>
      <p:ext uri="{BB962C8B-B14F-4D97-AF65-F5344CB8AC3E}">
        <p14:creationId xmlns:p14="http://schemas.microsoft.com/office/powerpoint/2010/main" val="1834076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Bolton</a:t>
            </a:r>
            <a:endParaRPr lang="en-US" dirty="0"/>
          </a:p>
        </p:txBody>
      </p:sp>
      <p:sp>
        <p:nvSpPr>
          <p:cNvPr id="3" name="Content Placeholder 2"/>
          <p:cNvSpPr>
            <a:spLocks noGrp="1"/>
          </p:cNvSpPr>
          <p:nvPr>
            <p:ph idx="1"/>
          </p:nvPr>
        </p:nvSpPr>
        <p:spPr/>
        <p:txBody>
          <a:bodyPr>
            <a:normAutofit lnSpcReduction="10000"/>
          </a:bodyPr>
          <a:lstStyle/>
          <a:p>
            <a:r>
              <a:rPr lang="en-US" dirty="0" smtClean="0"/>
              <a:t>In business for over 85 years, </a:t>
            </a:r>
            <a:br>
              <a:rPr lang="en-US" dirty="0" smtClean="0"/>
            </a:br>
            <a:r>
              <a:rPr lang="en-US" dirty="0" smtClean="0"/>
              <a:t>Bolton &amp; Company is one of</a:t>
            </a:r>
            <a:br>
              <a:rPr lang="en-US" dirty="0" smtClean="0"/>
            </a:br>
            <a:r>
              <a:rPr lang="en-US" dirty="0" smtClean="0"/>
              <a:t>California’s largest privately owned </a:t>
            </a:r>
            <a:br>
              <a:rPr lang="en-US" dirty="0" smtClean="0"/>
            </a:br>
            <a:r>
              <a:rPr lang="en-US" dirty="0" smtClean="0"/>
              <a:t>insurance and employee benefits </a:t>
            </a:r>
            <a:br>
              <a:rPr lang="en-US" dirty="0" smtClean="0"/>
            </a:br>
            <a:r>
              <a:rPr lang="en-US" dirty="0" smtClean="0"/>
              <a:t>consulting firms</a:t>
            </a:r>
          </a:p>
          <a:p>
            <a:r>
              <a:rPr lang="en-US" dirty="0" smtClean="0"/>
              <a:t>Worked with the task committee and</a:t>
            </a:r>
            <a:br>
              <a:rPr lang="en-US" dirty="0" smtClean="0"/>
            </a:br>
            <a:r>
              <a:rPr lang="en-US" dirty="0" smtClean="0"/>
              <a:t>the trustees to create the CISBT program</a:t>
            </a:r>
          </a:p>
          <a:p>
            <a:r>
              <a:rPr lang="en-US" dirty="0" smtClean="0"/>
              <a:t>Proud to have more than 100 Independent                               Schools as clients.</a:t>
            </a:r>
          </a:p>
          <a:p>
            <a:r>
              <a:rPr lang="en-US" dirty="0" smtClean="0"/>
              <a:t>Committed to the long term success and                                            health of the Trust.</a:t>
            </a:r>
          </a:p>
          <a:p>
            <a:r>
              <a:rPr lang="en-US" dirty="0" smtClean="0"/>
              <a:t>Offices in Pasadena, Santa Clara and                                            Orange County</a:t>
            </a:r>
            <a:endParaRPr lang="en-US" dirty="0"/>
          </a:p>
        </p:txBody>
      </p:sp>
    </p:spTree>
    <p:extLst>
      <p:ext uri="{BB962C8B-B14F-4D97-AF65-F5344CB8AC3E}">
        <p14:creationId xmlns:p14="http://schemas.microsoft.com/office/powerpoint/2010/main" val="4195377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p:cNvCxnSpPr>
            <a:stCxn id="67" idx="2"/>
            <a:endCxn id="72" idx="0"/>
          </p:cNvCxnSpPr>
          <p:nvPr/>
        </p:nvCxnSpPr>
        <p:spPr>
          <a:xfrm rot="5400000">
            <a:off x="2865461" y="1876090"/>
            <a:ext cx="1091622" cy="2104175"/>
          </a:xfrm>
          <a:prstGeom prst="bentConnector3">
            <a:avLst>
              <a:gd name="adj1" fmla="val 5214"/>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0" idx="1"/>
            <a:endCxn id="69" idx="3"/>
          </p:cNvCxnSpPr>
          <p:nvPr/>
        </p:nvCxnSpPr>
        <p:spPr>
          <a:xfrm>
            <a:off x="1372357" y="2108046"/>
            <a:ext cx="618200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6" idx="2"/>
            <a:endCxn id="79" idx="2"/>
          </p:cNvCxnSpPr>
          <p:nvPr/>
        </p:nvCxnSpPr>
        <p:spPr>
          <a:xfrm>
            <a:off x="4463359" y="1730142"/>
            <a:ext cx="0" cy="490138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Bolton Team</a:t>
            </a:r>
            <a:endParaRPr lang="en-US" dirty="0"/>
          </a:p>
        </p:txBody>
      </p:sp>
      <p:sp>
        <p:nvSpPr>
          <p:cNvPr id="66" name="TextBox 65"/>
          <p:cNvSpPr txBox="1"/>
          <p:nvPr/>
        </p:nvSpPr>
        <p:spPr>
          <a:xfrm>
            <a:off x="3476532" y="1181502"/>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algn="ctr"/>
            <a:r>
              <a:rPr lang="en-US" sz="1100" b="1" dirty="0" smtClean="0"/>
              <a:t>Ronald Wanglin, CIC, CSRM</a:t>
            </a:r>
          </a:p>
          <a:p>
            <a:pPr algn="ctr"/>
            <a:r>
              <a:rPr lang="en-US" sz="1100" dirty="0" smtClean="0"/>
              <a:t>Chairman of the Board</a:t>
            </a:r>
            <a:endParaRPr lang="en-US" sz="1100" dirty="0"/>
          </a:p>
        </p:txBody>
      </p:sp>
      <p:sp>
        <p:nvSpPr>
          <p:cNvPr id="67" name="TextBox 66"/>
          <p:cNvSpPr txBox="1"/>
          <p:nvPr/>
        </p:nvSpPr>
        <p:spPr>
          <a:xfrm>
            <a:off x="3476532" y="1833726"/>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a:t>Tom Polenzani</a:t>
            </a:r>
            <a:r>
              <a:rPr lang="en-US" sz="1100" dirty="0"/>
              <a:t/>
            </a:r>
            <a:br>
              <a:rPr lang="en-US" sz="1100" dirty="0"/>
            </a:br>
            <a:r>
              <a:rPr lang="en-US" sz="1100" dirty="0"/>
              <a:t>Director of Employee Benefits</a:t>
            </a:r>
          </a:p>
        </p:txBody>
      </p:sp>
      <p:sp>
        <p:nvSpPr>
          <p:cNvPr id="68" name="TextBox 67"/>
          <p:cNvSpPr txBox="1"/>
          <p:nvPr/>
        </p:nvSpPr>
        <p:spPr>
          <a:xfrm>
            <a:off x="3476532" y="2498307"/>
            <a:ext cx="1973654" cy="232230"/>
          </a:xfrm>
          <a:prstGeom prst="rect">
            <a:avLst/>
          </a:prstGeom>
          <a:solidFill>
            <a:srgbClr val="AB192D"/>
          </a:solidFill>
        </p:spPr>
        <p:txBody>
          <a:bodyPr wrap="square" rtlCol="0" anchor="ctr" anchorCtr="0">
            <a:noAutofit/>
          </a:bodyPr>
          <a:lstStyle/>
          <a:p>
            <a:pPr lvl="0" algn="ctr" defTabSz="488950">
              <a:lnSpc>
                <a:spcPct val="90000"/>
              </a:lnSpc>
              <a:spcBef>
                <a:spcPct val="0"/>
              </a:spcBef>
              <a:spcAft>
                <a:spcPct val="35000"/>
              </a:spcAft>
            </a:pPr>
            <a:r>
              <a:rPr lang="en-US" sz="1100" dirty="0" smtClean="0">
                <a:solidFill>
                  <a:schemeClr val="bg1"/>
                </a:solidFill>
              </a:rPr>
              <a:t>EMPLOYEE BENEFITS</a:t>
            </a:r>
            <a:endParaRPr lang="en-US" sz="1100" dirty="0">
              <a:solidFill>
                <a:schemeClr val="bg1"/>
              </a:solidFill>
            </a:endParaRPr>
          </a:p>
        </p:txBody>
      </p:sp>
      <p:sp>
        <p:nvSpPr>
          <p:cNvPr id="69" name="TextBox 68"/>
          <p:cNvSpPr txBox="1"/>
          <p:nvPr/>
        </p:nvSpPr>
        <p:spPr>
          <a:xfrm>
            <a:off x="5580707" y="1833726"/>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Jacqueline Roth</a:t>
            </a:r>
            <a:r>
              <a:rPr lang="en-US" sz="1100" dirty="0" smtClean="0"/>
              <a:t/>
            </a:r>
            <a:br>
              <a:rPr lang="en-US" sz="1100" dirty="0" smtClean="0"/>
            </a:br>
            <a:r>
              <a:rPr lang="en-US" sz="1100" dirty="0" smtClean="0"/>
              <a:t>Executive Vice President Education Practice Group</a:t>
            </a:r>
            <a:endParaRPr lang="en-US" sz="1100" dirty="0"/>
          </a:p>
        </p:txBody>
      </p:sp>
      <p:sp>
        <p:nvSpPr>
          <p:cNvPr id="70" name="TextBox 69"/>
          <p:cNvSpPr txBox="1"/>
          <p:nvPr/>
        </p:nvSpPr>
        <p:spPr>
          <a:xfrm>
            <a:off x="1372357" y="1833726"/>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Jamie Gershon, CSRM, AAI</a:t>
            </a:r>
            <a:r>
              <a:rPr lang="en-US" sz="1100" dirty="0"/>
              <a:t/>
            </a:r>
            <a:br>
              <a:rPr lang="en-US" sz="1100" dirty="0"/>
            </a:br>
            <a:r>
              <a:rPr lang="en-US" sz="1100" dirty="0" smtClean="0"/>
              <a:t>Senior Vice President Education Practice Group</a:t>
            </a:r>
            <a:endParaRPr lang="en-US" sz="1100" dirty="0"/>
          </a:p>
        </p:txBody>
      </p:sp>
      <p:sp>
        <p:nvSpPr>
          <p:cNvPr id="71" name="TextBox 70"/>
          <p:cNvSpPr txBox="1"/>
          <p:nvPr/>
        </p:nvSpPr>
        <p:spPr>
          <a:xfrm>
            <a:off x="3476532" y="2821764"/>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Lina Sanchez</a:t>
            </a:r>
            <a:r>
              <a:rPr lang="en-US" sz="1100" dirty="0"/>
              <a:t/>
            </a:r>
            <a:br>
              <a:rPr lang="en-US" sz="1100" dirty="0"/>
            </a:br>
            <a:r>
              <a:rPr lang="en-US" sz="1100" dirty="0" smtClean="0"/>
              <a:t>Senior Account Executive</a:t>
            </a:r>
            <a:endParaRPr lang="en-US" sz="1100" dirty="0"/>
          </a:p>
        </p:txBody>
      </p:sp>
      <p:sp>
        <p:nvSpPr>
          <p:cNvPr id="72" name="TextBox 71"/>
          <p:cNvSpPr txBox="1"/>
          <p:nvPr/>
        </p:nvSpPr>
        <p:spPr>
          <a:xfrm>
            <a:off x="1372357" y="3473988"/>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Scott Tamura</a:t>
            </a:r>
            <a:r>
              <a:rPr lang="en-US" sz="1100" dirty="0"/>
              <a:t/>
            </a:r>
            <a:br>
              <a:rPr lang="en-US" sz="1100" dirty="0"/>
            </a:br>
            <a:r>
              <a:rPr lang="en-US" sz="1100" dirty="0" smtClean="0"/>
              <a:t>Assistant Vice President</a:t>
            </a:r>
            <a:br>
              <a:rPr lang="en-US" sz="1100" dirty="0" smtClean="0"/>
            </a:br>
            <a:r>
              <a:rPr lang="en-US" sz="1100" dirty="0" smtClean="0"/>
              <a:t>Technical Consulting Unit</a:t>
            </a:r>
            <a:endParaRPr lang="en-US" sz="1100" dirty="0"/>
          </a:p>
        </p:txBody>
      </p:sp>
      <p:sp>
        <p:nvSpPr>
          <p:cNvPr id="73" name="TextBox 72"/>
          <p:cNvSpPr txBox="1"/>
          <p:nvPr/>
        </p:nvSpPr>
        <p:spPr>
          <a:xfrm>
            <a:off x="1372357" y="2821764"/>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John Garner, </a:t>
            </a:r>
            <a:r>
              <a:rPr lang="en-US" sz="1100" b="1" dirty="0"/>
              <a:t>CEBS, </a:t>
            </a:r>
            <a:r>
              <a:rPr lang="en-US" sz="1100" b="1" dirty="0" smtClean="0"/>
              <a:t>CLU,</a:t>
            </a:r>
            <a:br>
              <a:rPr lang="en-US" sz="1100" b="1" dirty="0" smtClean="0"/>
            </a:br>
            <a:r>
              <a:rPr lang="en-US" sz="1100" b="1" dirty="0" smtClean="0"/>
              <a:t>CFCI</a:t>
            </a:r>
            <a:r>
              <a:rPr lang="en-US" sz="1100" b="1" dirty="0"/>
              <a:t>, CMC, GBA, RPA</a:t>
            </a:r>
            <a:r>
              <a:rPr lang="en-US" sz="1100" dirty="0"/>
              <a:t/>
            </a:r>
            <a:br>
              <a:rPr lang="en-US" sz="1100" dirty="0"/>
            </a:br>
            <a:r>
              <a:rPr lang="en-US" sz="1100" dirty="0" smtClean="0"/>
              <a:t>Chief Compliance Officer</a:t>
            </a:r>
            <a:endParaRPr lang="en-US" sz="1100" dirty="0"/>
          </a:p>
        </p:txBody>
      </p:sp>
      <p:sp>
        <p:nvSpPr>
          <p:cNvPr id="74" name="TextBox 73"/>
          <p:cNvSpPr txBox="1"/>
          <p:nvPr/>
        </p:nvSpPr>
        <p:spPr>
          <a:xfrm>
            <a:off x="3476532" y="3473988"/>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Brent Graham</a:t>
            </a:r>
            <a:r>
              <a:rPr lang="en-US" sz="1100" dirty="0"/>
              <a:t/>
            </a:r>
            <a:br>
              <a:rPr lang="en-US" sz="1100" dirty="0"/>
            </a:br>
            <a:r>
              <a:rPr lang="en-US" sz="1100" dirty="0" smtClean="0"/>
              <a:t>Account Executive</a:t>
            </a:r>
            <a:endParaRPr lang="en-US" sz="1100" dirty="0"/>
          </a:p>
        </p:txBody>
      </p:sp>
      <p:sp>
        <p:nvSpPr>
          <p:cNvPr id="76" name="TextBox 75"/>
          <p:cNvSpPr txBox="1"/>
          <p:nvPr/>
        </p:nvSpPr>
        <p:spPr>
          <a:xfrm>
            <a:off x="3476532" y="4126212"/>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Megan Lee</a:t>
            </a:r>
            <a:r>
              <a:rPr lang="en-US" sz="1100" dirty="0"/>
              <a:t/>
            </a:r>
            <a:br>
              <a:rPr lang="en-US" sz="1100" dirty="0"/>
            </a:br>
            <a:r>
              <a:rPr lang="en-US" sz="1100" dirty="0" smtClean="0"/>
              <a:t>Senior Account Manager</a:t>
            </a:r>
            <a:endParaRPr lang="en-US" sz="1100" dirty="0"/>
          </a:p>
        </p:txBody>
      </p:sp>
      <p:sp>
        <p:nvSpPr>
          <p:cNvPr id="77" name="TextBox 76"/>
          <p:cNvSpPr txBox="1"/>
          <p:nvPr/>
        </p:nvSpPr>
        <p:spPr>
          <a:xfrm>
            <a:off x="3476532" y="4778436"/>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Kristy </a:t>
            </a:r>
            <a:r>
              <a:rPr lang="en-US" sz="1100" b="1" dirty="0" err="1" smtClean="0"/>
              <a:t>Ureta</a:t>
            </a:r>
            <a:r>
              <a:rPr lang="en-US" sz="1100" dirty="0"/>
              <a:t/>
            </a:r>
            <a:br>
              <a:rPr lang="en-US" sz="1100" dirty="0"/>
            </a:br>
            <a:r>
              <a:rPr lang="en-US" sz="1100" dirty="0" smtClean="0"/>
              <a:t>Account Manager</a:t>
            </a:r>
            <a:endParaRPr lang="en-US" sz="1100" dirty="0"/>
          </a:p>
        </p:txBody>
      </p:sp>
      <p:sp>
        <p:nvSpPr>
          <p:cNvPr id="78" name="TextBox 77"/>
          <p:cNvSpPr txBox="1"/>
          <p:nvPr/>
        </p:nvSpPr>
        <p:spPr>
          <a:xfrm>
            <a:off x="3476532" y="5430660"/>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Javier Guillen</a:t>
            </a:r>
            <a:r>
              <a:rPr lang="en-US" sz="1100" dirty="0"/>
              <a:t/>
            </a:r>
            <a:br>
              <a:rPr lang="en-US" sz="1100" dirty="0"/>
            </a:br>
            <a:r>
              <a:rPr lang="en-US" sz="1100" dirty="0" smtClean="0"/>
              <a:t>Account Manager</a:t>
            </a:r>
            <a:endParaRPr lang="en-US" sz="1100" dirty="0"/>
          </a:p>
        </p:txBody>
      </p:sp>
      <p:sp>
        <p:nvSpPr>
          <p:cNvPr id="79" name="TextBox 78"/>
          <p:cNvSpPr txBox="1"/>
          <p:nvPr/>
        </p:nvSpPr>
        <p:spPr>
          <a:xfrm>
            <a:off x="3476532" y="6082882"/>
            <a:ext cx="1973654" cy="548640"/>
          </a:xfrm>
          <a:prstGeom prst="rect">
            <a:avLst/>
          </a:prstGeom>
          <a:gradFill>
            <a:gsLst>
              <a:gs pos="0">
                <a:schemeClr val="bg1">
                  <a:lumMod val="95000"/>
                </a:schemeClr>
              </a:gs>
              <a:gs pos="50000">
                <a:schemeClr val="bg1">
                  <a:lumMod val="75000"/>
                </a:schemeClr>
              </a:gs>
              <a:gs pos="100000">
                <a:schemeClr val="bg1">
                  <a:lumMod val="65000"/>
                </a:schemeClr>
              </a:gs>
            </a:gsLst>
            <a:lin ang="5400000" scaled="0"/>
          </a:gradFill>
        </p:spPr>
        <p:txBody>
          <a:bodyPr wrap="square" rtlCol="0" anchor="ctr" anchorCtr="0">
            <a:noAutofit/>
          </a:bodyPr>
          <a:lstStyle/>
          <a:p>
            <a:pPr lvl="0" algn="ctr" defTabSz="488950">
              <a:lnSpc>
                <a:spcPct val="90000"/>
              </a:lnSpc>
              <a:spcBef>
                <a:spcPct val="0"/>
              </a:spcBef>
              <a:spcAft>
                <a:spcPct val="35000"/>
              </a:spcAft>
            </a:pPr>
            <a:r>
              <a:rPr lang="en-US" sz="1100" b="1" dirty="0" smtClean="0"/>
              <a:t>Kimberly Marrone</a:t>
            </a:r>
            <a:r>
              <a:rPr lang="en-US" sz="1100" dirty="0"/>
              <a:t/>
            </a:r>
            <a:br>
              <a:rPr lang="en-US" sz="1100" dirty="0"/>
            </a:br>
            <a:r>
              <a:rPr lang="en-US" sz="1100" dirty="0" smtClean="0"/>
              <a:t>Employee Benefits Assistant</a:t>
            </a:r>
            <a:endParaRPr lang="en-US" sz="1100" dirty="0"/>
          </a:p>
        </p:txBody>
      </p:sp>
    </p:spTree>
    <p:extLst>
      <p:ext uri="{BB962C8B-B14F-4D97-AF65-F5344CB8AC3E}">
        <p14:creationId xmlns:p14="http://schemas.microsoft.com/office/powerpoint/2010/main" val="3111770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Discussions started 8 years ago about the need for a school focused Trust to combat huge premium rate swings and bring stability to school budgets.</a:t>
            </a:r>
          </a:p>
          <a:p>
            <a:r>
              <a:rPr lang="en-US" dirty="0" smtClean="0"/>
              <a:t>Over the past 8 years schools have experienced fluctuating rates, constant changes in the definition of small group and large, and increased administrative burden of the annual plan and carrier changes brought about by the dramatic rate increases (many schools have had to switch carriers every two years).</a:t>
            </a:r>
          </a:p>
          <a:p>
            <a:r>
              <a:rPr lang="en-US" dirty="0" smtClean="0"/>
              <a:t>ACA has created new obstacles with the change of defining small group as schools with up to 100 employees.</a:t>
            </a:r>
          </a:p>
          <a:p>
            <a:r>
              <a:rPr lang="en-US" dirty="0" smtClean="0"/>
              <a:t>In 2013 Bolton started working on the idea of a Trust with Cal-</a:t>
            </a:r>
            <a:r>
              <a:rPr lang="en-US" dirty="0" err="1" smtClean="0"/>
              <a:t>Isboa</a:t>
            </a:r>
            <a:r>
              <a:rPr lang="en-US" dirty="0" smtClean="0"/>
              <a:t> and CAIS.</a:t>
            </a:r>
          </a:p>
          <a:p>
            <a:r>
              <a:rPr lang="en-US" dirty="0" smtClean="0"/>
              <a:t>Anthem is the primary Medical partner, Guardian is ancillary partner.</a:t>
            </a:r>
          </a:p>
          <a:p>
            <a:r>
              <a:rPr lang="en-US" dirty="0" smtClean="0"/>
              <a:t>Status update regarding Kaiser.</a:t>
            </a:r>
            <a:endParaRPr lang="en-US" dirty="0"/>
          </a:p>
        </p:txBody>
      </p:sp>
    </p:spTree>
    <p:extLst>
      <p:ext uri="{BB962C8B-B14F-4D97-AF65-F5344CB8AC3E}">
        <p14:creationId xmlns:p14="http://schemas.microsoft.com/office/powerpoint/2010/main" val="3705166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 of the Trust</a:t>
            </a:r>
            <a:endParaRPr lang="en-US" dirty="0"/>
          </a:p>
        </p:txBody>
      </p:sp>
      <p:sp>
        <p:nvSpPr>
          <p:cNvPr id="3" name="Content Placeholder 2"/>
          <p:cNvSpPr>
            <a:spLocks noGrp="1"/>
          </p:cNvSpPr>
          <p:nvPr>
            <p:ph idx="1"/>
          </p:nvPr>
        </p:nvSpPr>
        <p:spPr/>
        <p:txBody>
          <a:bodyPr>
            <a:normAutofit lnSpcReduction="10000"/>
          </a:bodyPr>
          <a:lstStyle/>
          <a:p>
            <a:r>
              <a:rPr lang="en-US" dirty="0" smtClean="0"/>
              <a:t>A sustainable statewide trust, accessible to all Cal-ISBOA member schools.  This is accessible to non-CAIS schools and non-affiliated independent schools too at reasonable membership costs.</a:t>
            </a:r>
          </a:p>
          <a:p>
            <a:r>
              <a:rPr lang="en-US" dirty="0" smtClean="0"/>
              <a:t>Continuity of plan design and renewal rate increases (reduce annual carrier changes and achieve some rate stability)</a:t>
            </a:r>
          </a:p>
          <a:p>
            <a:r>
              <a:rPr lang="en-US" dirty="0" smtClean="0"/>
              <a:t>With benefits stability, HR focus can be turned to long term, big picture items like wellness, workforce satisfaction, training, etc.</a:t>
            </a:r>
          </a:p>
          <a:p>
            <a:r>
              <a:rPr lang="en-US" dirty="0" smtClean="0"/>
              <a:t>Leverage large-scale volume into:</a:t>
            </a:r>
          </a:p>
          <a:p>
            <a:pPr lvl="1"/>
            <a:r>
              <a:rPr lang="en-US" sz="1600" dirty="0" smtClean="0"/>
              <a:t>Administrative efficiencies</a:t>
            </a:r>
          </a:p>
          <a:p>
            <a:pPr lvl="1"/>
            <a:r>
              <a:rPr lang="en-US" sz="1600" dirty="0" smtClean="0"/>
              <a:t>Premium savings (reduce trends) and rate stability</a:t>
            </a:r>
          </a:p>
          <a:p>
            <a:pPr lvl="1"/>
            <a:r>
              <a:rPr lang="en-US" sz="1600" dirty="0" smtClean="0"/>
              <a:t>Multiple lines of coverage and enhanced plan designs</a:t>
            </a:r>
          </a:p>
          <a:p>
            <a:pPr lvl="1"/>
            <a:r>
              <a:rPr lang="en-US" sz="1600" dirty="0" smtClean="0"/>
              <a:t>Additional services: Online enrollment and management, Voluntary Plans, Wellness, Work Perks, Compliance and more</a:t>
            </a:r>
            <a:endParaRPr lang="en-US" sz="1600" dirty="0"/>
          </a:p>
        </p:txBody>
      </p:sp>
    </p:spTree>
    <p:extLst>
      <p:ext uri="{BB962C8B-B14F-4D97-AF65-F5344CB8AC3E}">
        <p14:creationId xmlns:p14="http://schemas.microsoft.com/office/powerpoint/2010/main" val="283678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Trust Structure</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Established under a Multiple Employer Welfare Arrangement (MEWA)</a:t>
            </a:r>
          </a:p>
          <a:p>
            <a:r>
              <a:rPr lang="en-US" dirty="0" smtClean="0"/>
              <a:t>Trust is owned by its members.</a:t>
            </a:r>
          </a:p>
          <a:p>
            <a:r>
              <a:rPr lang="en-US" dirty="0" smtClean="0"/>
              <a:t>Trust plan year begins January 1</a:t>
            </a:r>
            <a:r>
              <a:rPr lang="en-US" baseline="30000" dirty="0" smtClean="0"/>
              <a:t>st</a:t>
            </a:r>
            <a:r>
              <a:rPr lang="en-US" dirty="0" smtClean="0"/>
              <a:t>.  Renewal will always be January 1</a:t>
            </a:r>
            <a:r>
              <a:rPr lang="en-US" baseline="30000" dirty="0" smtClean="0"/>
              <a:t>st</a:t>
            </a:r>
            <a:r>
              <a:rPr lang="en-US" dirty="0" smtClean="0"/>
              <a:t> of each year.</a:t>
            </a:r>
          </a:p>
          <a:p>
            <a:r>
              <a:rPr lang="en-US" dirty="0" smtClean="0"/>
              <a:t>Designed to give small employers access to health coverage on terms similar to those available to large employers</a:t>
            </a:r>
          </a:p>
          <a:p>
            <a:pPr lvl="2"/>
            <a:r>
              <a:rPr lang="en-US" dirty="0" smtClean="0"/>
              <a:t>This allows us to combine all the schools (small and large) to leverage our combined size and consider all faculty and staff as belonging to one large group.  </a:t>
            </a:r>
          </a:p>
          <a:p>
            <a:pPr lvl="2"/>
            <a:r>
              <a:rPr lang="en-US" dirty="0" smtClean="0"/>
              <a:t>We are creating our own pool of like-demographics based on our industry that will run better than the insurance carriers’ existing pools which combine industry groups based on size</a:t>
            </a:r>
            <a:endParaRPr lang="en-US" dirty="0"/>
          </a:p>
        </p:txBody>
      </p:sp>
    </p:spTree>
    <p:extLst>
      <p:ext uri="{BB962C8B-B14F-4D97-AF65-F5344CB8AC3E}">
        <p14:creationId xmlns:p14="http://schemas.microsoft.com/office/powerpoint/2010/main" val="508130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2763</TotalTime>
  <Words>1070</Words>
  <Application>Microsoft Office PowerPoint</Application>
  <PresentationFormat>On-screen Show (4:3)</PresentationFormat>
  <Paragraphs>125</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MS PGothic</vt:lpstr>
      <vt:lpstr>Arial</vt:lpstr>
      <vt:lpstr>Calibri</vt:lpstr>
      <vt:lpstr>Calibri Light</vt:lpstr>
      <vt:lpstr>Roboto</vt:lpstr>
      <vt:lpstr>Roboto Black</vt:lpstr>
      <vt:lpstr>Roboto Light</vt:lpstr>
      <vt:lpstr>Segoe UI Light</vt:lpstr>
      <vt:lpstr>Office Theme</vt:lpstr>
      <vt:lpstr>PowerPoint Presentation</vt:lpstr>
      <vt:lpstr>Agenda</vt:lpstr>
      <vt:lpstr>Polling</vt:lpstr>
      <vt:lpstr>Desired Outcomes </vt:lpstr>
      <vt:lpstr>About Bolton</vt:lpstr>
      <vt:lpstr>Bolton Team</vt:lpstr>
      <vt:lpstr>How did we get here?</vt:lpstr>
      <vt:lpstr>Goals and Objectives of the Trust</vt:lpstr>
      <vt:lpstr>Trust Structure</vt:lpstr>
      <vt:lpstr>Trust Plan Highlights </vt:lpstr>
      <vt:lpstr>Update</vt:lpstr>
      <vt:lpstr>Taking Ownership</vt:lpstr>
      <vt:lpstr>Ownership </vt:lpstr>
      <vt:lpstr>Next Steps</vt:lpstr>
      <vt:lpstr>Polling Questions</vt:lpstr>
      <vt:lpstr>Questions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Cerissa Linday</dc:creator>
  <cp:lastModifiedBy>Tom Polenzani</cp:lastModifiedBy>
  <cp:revision>105</cp:revision>
  <cp:lastPrinted>2016-05-22T15:24:06Z</cp:lastPrinted>
  <dcterms:created xsi:type="dcterms:W3CDTF">2016-05-05T20:03:55Z</dcterms:created>
  <dcterms:modified xsi:type="dcterms:W3CDTF">2016-05-24T00:10:21Z</dcterms:modified>
</cp:coreProperties>
</file>